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3" r:id="rId10"/>
    <p:sldId id="294" r:id="rId11"/>
    <p:sldId id="291" r:id="rId12"/>
    <p:sldId id="298" r:id="rId13"/>
    <p:sldId id="300" r:id="rId14"/>
    <p:sldId id="301" r:id="rId15"/>
    <p:sldId id="305" r:id="rId16"/>
    <p:sldId id="306" r:id="rId17"/>
    <p:sldId id="307" r:id="rId18"/>
    <p:sldId id="302" r:id="rId19"/>
    <p:sldId id="303" r:id="rId20"/>
    <p:sldId id="304" r:id="rId21"/>
    <p:sldId id="258" r:id="rId22"/>
    <p:sldId id="264" r:id="rId23"/>
    <p:sldId id="260" r:id="rId24"/>
    <p:sldId id="309" r:id="rId25"/>
    <p:sldId id="261" r:id="rId26"/>
    <p:sldId id="262" r:id="rId27"/>
    <p:sldId id="270" r:id="rId28"/>
    <p:sldId id="271" r:id="rId29"/>
    <p:sldId id="265" r:id="rId30"/>
    <p:sldId id="284" r:id="rId31"/>
    <p:sldId id="286" r:id="rId32"/>
    <p:sldId id="285" r:id="rId33"/>
    <p:sldId id="310" r:id="rId34"/>
    <p:sldId id="313" r:id="rId35"/>
    <p:sldId id="315" r:id="rId36"/>
    <p:sldId id="319" r:id="rId37"/>
    <p:sldId id="314" r:id="rId38"/>
    <p:sldId id="312" r:id="rId39"/>
    <p:sldId id="316" r:id="rId40"/>
    <p:sldId id="317" r:id="rId41"/>
    <p:sldId id="31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52"/>
    <a:srgbClr val="EBEDF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5" autoAdjust="0"/>
    <p:restoredTop sz="93632"/>
  </p:normalViewPr>
  <p:slideViewPr>
    <p:cSldViewPr snapToGrid="0" showGuides="1">
      <p:cViewPr varScale="1">
        <p:scale>
          <a:sx n="118" d="100"/>
          <a:sy n="118" d="100"/>
        </p:scale>
        <p:origin x="67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ational_database_management_system" TargetMode="External"/><Relationship Id="rId4" Type="http://schemas.openxmlformats.org/officeDocument/2006/relationships/hyperlink" Target="https://en.wikipedia.org/wiki/Database_management_system" TargetMode="External"/><Relationship Id="rId5" Type="http://schemas.openxmlformats.org/officeDocument/2006/relationships/hyperlink" Target="https://en.wikipedia.org/wiki/NoSQL" TargetMode="External"/><Relationship Id="rId6" Type="http://schemas.openxmlformats.org/officeDocument/2006/relationships/hyperlink" Target="https://en.wikipedia.org/wiki/Online_transaction_processing" TargetMode="External"/><Relationship Id="rId7" Type="http://schemas.openxmlformats.org/officeDocument/2006/relationships/hyperlink" Target="https://en.wikipedia.org/wiki/ACID" TargetMode="External"/><Relationship Id="rId8" Type="http://schemas.openxmlformats.org/officeDocument/2006/relationships/hyperlink" Target="https://en.wikipedia.org/wiki/NewSQL#cite_note-aslett2012-1" TargetMode="External"/><Relationship Id="rId9" Type="http://schemas.openxmlformats.org/officeDocument/2006/relationships/hyperlink" Target="https://en.wikipedia.org/wiki/NewSQL#cite_note-2" TargetMode="External"/><Relationship Id="rId10" Type="http://schemas.openxmlformats.org/officeDocument/2006/relationships/hyperlink" Target="https://en.wikipedia.org/wiki/NewSQL#cite_note-highscalability-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4" Type="http://schemas.openxmlformats.org/officeDocument/2006/relationships/image" Target="../media/image13.png"/><Relationship Id="rId5" Type="http://schemas.openxmlformats.org/officeDocument/2006/relationships/image" Target="../media/image15.svg"/><Relationship Id="rId6" Type="http://schemas.openxmlformats.org/officeDocument/2006/relationships/image" Target="../media/image14.png"/><Relationship Id="rId7" Type="http://schemas.openxmlformats.org/officeDocument/2006/relationships/image" Target="../media/image17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6" b="-115"/>
          <a:stretch/>
        </p:blipFill>
        <p:spPr>
          <a:xfrm>
            <a:off x="0" y="-249864"/>
            <a:ext cx="12192000" cy="63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time does IT spend on solving business problems?</a:t>
            </a:r>
          </a:p>
        </p:txBody>
      </p:sp>
    </p:spTree>
    <p:extLst>
      <p:ext uri="{BB962C8B-B14F-4D97-AF65-F5344CB8AC3E}">
        <p14:creationId xmlns:p14="http://schemas.microsoft.com/office/powerpoint/2010/main" val="313130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1249" y="3001040"/>
            <a:ext cx="11169502" cy="855921"/>
            <a:chOff x="478465" y="616687"/>
            <a:chExt cx="11169502" cy="855921"/>
          </a:xfrm>
        </p:grpSpPr>
        <p:grpSp>
          <p:nvGrpSpPr>
            <p:cNvPr id="8" name="Group 7"/>
            <p:cNvGrpSpPr/>
            <p:nvPr/>
          </p:nvGrpSpPr>
          <p:grpSpPr>
            <a:xfrm>
              <a:off x="478465" y="616687"/>
              <a:ext cx="11169502" cy="855921"/>
              <a:chOff x="478465" y="616687"/>
              <a:chExt cx="11169502" cy="8559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78465" y="616687"/>
                <a:ext cx="10015870" cy="855921"/>
              </a:xfrm>
              <a:prstGeom prst="rect">
                <a:avLst/>
              </a:prstGeom>
              <a:solidFill>
                <a:schemeClr val="accent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78465" y="616687"/>
                <a:ext cx="6735726" cy="855921"/>
              </a:xfrm>
              <a:prstGeom prst="rect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78465" y="616687"/>
                <a:ext cx="3312041" cy="855921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78465" y="616687"/>
                <a:ext cx="11169502" cy="855921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06033" y="721481"/>
              <a:ext cx="1572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0 - 30%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145" y="721481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30 - 60%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50810" y="72148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60 - 90%</a:t>
              </a:r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134" y="1073888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929" y="958074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3911" y="1012382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1168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7711772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6826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nothing new to offer here</a:t>
            </a:r>
          </a:p>
        </p:txBody>
      </p:sp>
    </p:spTree>
    <p:extLst>
      <p:ext uri="{BB962C8B-B14F-4D97-AF65-F5344CB8AC3E}">
        <p14:creationId xmlns:p14="http://schemas.microsoft.com/office/powerpoint/2010/main" val="394541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950794"/>
            <a:ext cx="8120418" cy="45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78911"/>
              </p:ext>
            </p:extLst>
          </p:nvPr>
        </p:nvGraphicFramePr>
        <p:xfrm>
          <a:off x="0" y="-1"/>
          <a:ext cx="12192000" cy="6141495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007955">
                  <a:extLst>
                    <a:ext uri="{9D8B030D-6E8A-4147-A177-3AD203B41FA5}">
                      <a16:colId xmlns="" xmlns:a16="http://schemas.microsoft.com/office/drawing/2014/main" val="2231685289"/>
                    </a:ext>
                  </a:extLst>
                </a:gridCol>
                <a:gridCol w="3025457">
                  <a:extLst>
                    <a:ext uri="{9D8B030D-6E8A-4147-A177-3AD203B41FA5}">
                      <a16:colId xmlns="" xmlns:a16="http://schemas.microsoft.com/office/drawing/2014/main" val="692404139"/>
                    </a:ext>
                  </a:extLst>
                </a:gridCol>
                <a:gridCol w="3579294">
                  <a:extLst>
                    <a:ext uri="{9D8B030D-6E8A-4147-A177-3AD203B41FA5}">
                      <a16:colId xmlns="" xmlns:a16="http://schemas.microsoft.com/office/drawing/2014/main" val="435260598"/>
                    </a:ext>
                  </a:extLst>
                </a:gridCol>
                <a:gridCol w="3579294">
                  <a:extLst>
                    <a:ext uri="{9D8B030D-6E8A-4147-A177-3AD203B41FA5}">
                      <a16:colId xmlns="" xmlns:a16="http://schemas.microsoft.com/office/drawing/2014/main" val="3371916354"/>
                    </a:ext>
                  </a:extLst>
                </a:gridCol>
              </a:tblGrid>
              <a:tr h="42536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24742772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r>
                        <a:rPr lang="en-US" b="1" dirty="0"/>
                        <a:t>Culture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Execute defined processes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Learning organization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87532655"/>
                  </a:ext>
                </a:extLst>
              </a:tr>
              <a:tr h="425360">
                <a:tc>
                  <a:txBody>
                    <a:bodyPr/>
                    <a:lstStyle/>
                    <a:p>
                      <a:r>
                        <a:rPr lang="en-US" b="1" dirty="0"/>
                        <a:t>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Technology &amp; platform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Lifecycle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Autonomous product lifecycle teams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07372121"/>
                  </a:ext>
                </a:extLst>
              </a:tr>
              <a:tr h="1223637">
                <a:tc>
                  <a:txBody>
                    <a:bodyPr/>
                    <a:lstStyle/>
                    <a:p>
                      <a:r>
                        <a:rPr lang="en-US" b="1" dirty="0"/>
                        <a:t>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Large, cross-team projects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Multi-year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Series of small, discrete projects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Some cross-cutting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Focus on products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Mission-based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Autonomy and experimentation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Iterative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70727899"/>
                  </a:ext>
                </a:extLst>
              </a:tr>
              <a:tr h="943949">
                <a:tc>
                  <a:txBody>
                    <a:bodyPr/>
                    <a:lstStyle/>
                    <a:p>
                      <a:r>
                        <a:rPr lang="en-US" b="1" dirty="0"/>
                        <a:t>Data decision making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 err="1"/>
                        <a:t>HiPPO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Structured, schedule reporting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Frequently in silos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Data-driven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Everyone in organization has access to all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37965323"/>
                  </a:ext>
                </a:extLst>
              </a:tr>
              <a:tr h="943949">
                <a:tc>
                  <a:txBody>
                    <a:bodyPr/>
                    <a:lstStyle/>
                    <a:p>
                      <a:r>
                        <a:rPr lang="en-US" b="1" dirty="0"/>
                        <a:t>Delivery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Monthly (+)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Manual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Weekly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Automated in some environments, for some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Multiple times a day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Fully automated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3695712"/>
                  </a:ext>
                </a:extLst>
              </a:tr>
              <a:tr h="425360">
                <a:tc>
                  <a:txBody>
                    <a:bodyPr/>
                    <a:lstStyle/>
                    <a:p>
                      <a:r>
                        <a:rPr lang="en-US" b="1" dirty="0"/>
                        <a:t>Cloud adoption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Exploring the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Moving to the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100% cloud adoption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15041541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r>
                        <a:rPr lang="en-US" b="1" dirty="0"/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Analyzing to see if something broke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Analyzing to see if business value created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72553095"/>
                  </a:ext>
                </a:extLst>
              </a:tr>
              <a:tr h="425360">
                <a:tc>
                  <a:txBody>
                    <a:bodyPr/>
                    <a:lstStyle/>
                    <a:p>
                      <a:r>
                        <a:rPr lang="en-US" b="1" dirty="0"/>
                        <a:t>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Security theater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Firewall security blanket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Publish security practices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42695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273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it’s understood, why are so few doing it?</a:t>
            </a:r>
          </a:p>
        </p:txBody>
      </p:sp>
    </p:spTree>
    <p:extLst>
      <p:ext uri="{BB962C8B-B14F-4D97-AF65-F5344CB8AC3E}">
        <p14:creationId xmlns:p14="http://schemas.microsoft.com/office/powerpoint/2010/main" val="244216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=""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677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=""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74" y="1163898"/>
            <a:ext cx="3638550" cy="3638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97" y="1163898"/>
            <a:ext cx="3638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=""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is </a:t>
            </a:r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Architectural patterns built using utility compute services</a:t>
            </a:r>
          </a:p>
          <a:p>
            <a:pPr lvl="1"/>
            <a:r>
              <a:rPr lang="en-US" dirty="0"/>
              <a:t>True variable cost</a:t>
            </a:r>
          </a:p>
          <a:p>
            <a:pPr lvl="1"/>
            <a:r>
              <a:rPr lang="en-US" dirty="0"/>
              <a:t>Infinite scalability</a:t>
            </a:r>
          </a:p>
          <a:p>
            <a:endParaRPr lang="en-US" dirty="0"/>
          </a:p>
          <a:p>
            <a:r>
              <a:rPr lang="en-US" dirty="0"/>
              <a:t>Lambda</a:t>
            </a:r>
          </a:p>
          <a:p>
            <a:pPr lvl="1"/>
            <a:r>
              <a:rPr lang="en-US" dirty="0"/>
              <a:t>Function as a service</a:t>
            </a:r>
          </a:p>
          <a:p>
            <a:pPr lvl="1"/>
            <a:r>
              <a:rPr lang="en-US" dirty="0"/>
              <a:t>Infinitely scalable out of the box</a:t>
            </a:r>
          </a:p>
          <a:p>
            <a:pPr lvl="1"/>
            <a:r>
              <a:rPr lang="en-US" dirty="0"/>
              <a:t>Pay for duration of function invocation – per 100 </a:t>
            </a:r>
            <a:r>
              <a:rPr lang="en-US" dirty="0" err="1"/>
              <a:t>ms</a:t>
            </a:r>
            <a:r>
              <a:rPr lang="en-US" dirty="0"/>
              <a:t> of usage</a:t>
            </a:r>
          </a:p>
        </p:txBody>
      </p:sp>
    </p:spTree>
    <p:extLst>
      <p:ext uri="{BB962C8B-B14F-4D97-AF65-F5344CB8AC3E}">
        <p14:creationId xmlns:p14="http://schemas.microsoft.com/office/powerpoint/2010/main" val="392268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Benefits of </a:t>
            </a:r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</p:txBody>
      </p:sp>
    </p:spTree>
    <p:extLst>
      <p:ext uri="{BB962C8B-B14F-4D97-AF65-F5344CB8AC3E}">
        <p14:creationId xmlns:p14="http://schemas.microsoft.com/office/powerpoint/2010/main" val="227606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r>
              <a:rPr lang="en-US" b="1" dirty="0">
                <a:solidFill>
                  <a:schemeClr val="accent4"/>
                </a:solidFill>
              </a:rPr>
              <a:t> as catalyst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</p:txBody>
      </p:sp>
    </p:spTree>
    <p:extLst>
      <p:ext uri="{BB962C8B-B14F-4D97-AF65-F5344CB8AC3E}">
        <p14:creationId xmlns:p14="http://schemas.microsoft.com/office/powerpoint/2010/main" val="3178848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r>
              <a:rPr lang="en-US" b="1" dirty="0">
                <a:solidFill>
                  <a:schemeClr val="accent4"/>
                </a:solidFill>
              </a:rPr>
              <a:t> as </a:t>
            </a:r>
            <a:r>
              <a:rPr lang="en-US" dirty="0"/>
              <a:t>Trojan horse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</p:txBody>
      </p:sp>
    </p:spTree>
    <p:extLst>
      <p:ext uri="{BB962C8B-B14F-4D97-AF65-F5344CB8AC3E}">
        <p14:creationId xmlns:p14="http://schemas.microsoft.com/office/powerpoint/2010/main" val="4127348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Who should do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</p:txBody>
      </p:sp>
    </p:spTree>
    <p:extLst>
      <p:ext uri="{BB962C8B-B14F-4D97-AF65-F5344CB8AC3E}">
        <p14:creationId xmlns:p14="http://schemas.microsoft.com/office/powerpoint/2010/main" val="2452892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 to try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</p:txBody>
      </p:sp>
    </p:spTree>
    <p:extLst>
      <p:ext uri="{BB962C8B-B14F-4D97-AF65-F5344CB8AC3E}">
        <p14:creationId xmlns:p14="http://schemas.microsoft.com/office/powerpoint/2010/main" val="2985073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Challenges to implement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Retailers run large off the shelf software packages, how to incorporate </a:t>
            </a:r>
            <a:r>
              <a:rPr lang="en-US" dirty="0" err="1"/>
              <a:t>serverless</a:t>
            </a:r>
            <a:r>
              <a:rPr lang="en-US" dirty="0"/>
              <a:t> models around it</a:t>
            </a:r>
          </a:p>
        </p:txBody>
      </p:sp>
    </p:spTree>
    <p:extLst>
      <p:ext uri="{BB962C8B-B14F-4D97-AF65-F5344CB8AC3E}">
        <p14:creationId xmlns:p14="http://schemas.microsoft.com/office/powerpoint/2010/main" val="297902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GameStop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69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95725"/>
              </p:ext>
            </p:extLst>
          </p:nvPr>
        </p:nvGraphicFramePr>
        <p:xfrm>
          <a:off x="2942391" y="85016"/>
          <a:ext cx="8992944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=""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211834361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169232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440720" y="-61757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04" idx="7"/>
          </p:cNvCxnSpPr>
          <p:nvPr/>
        </p:nvCxnSpPr>
        <p:spPr>
          <a:xfrm flipV="1">
            <a:off x="5021754" y="398776"/>
            <a:ext cx="773513" cy="428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99" idx="7"/>
          </p:cNvCxnSpPr>
          <p:nvPr/>
        </p:nvCxnSpPr>
        <p:spPr>
          <a:xfrm flipV="1">
            <a:off x="5447969" y="388076"/>
            <a:ext cx="554212" cy="1305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98" idx="1"/>
          </p:cNvCxnSpPr>
          <p:nvPr/>
        </p:nvCxnSpPr>
        <p:spPr>
          <a:xfrm flipH="1" flipV="1">
            <a:off x="6319744" y="388076"/>
            <a:ext cx="493774" cy="43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99" idx="5"/>
            <a:endCxn id="101" idx="1"/>
          </p:cNvCxnSpPr>
          <p:nvPr/>
        </p:nvCxnSpPr>
        <p:spPr>
          <a:xfrm>
            <a:off x="5447969" y="1837404"/>
            <a:ext cx="576244" cy="574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04" idx="5"/>
            <a:endCxn id="99" idx="1"/>
          </p:cNvCxnSpPr>
          <p:nvPr/>
        </p:nvCxnSpPr>
        <p:spPr>
          <a:xfrm>
            <a:off x="5021754" y="970774"/>
            <a:ext cx="282642" cy="723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98" idx="3"/>
            <a:endCxn id="101" idx="7"/>
          </p:cNvCxnSpPr>
          <p:nvPr/>
        </p:nvCxnSpPr>
        <p:spPr>
          <a:xfrm flipH="1">
            <a:off x="6167786" y="970774"/>
            <a:ext cx="645732" cy="1441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469360" y="4074576"/>
            <a:ext cx="556795" cy="655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0"/>
            <a:endCxn id="172" idx="4"/>
          </p:cNvCxnSpPr>
          <p:nvPr/>
        </p:nvCxnSpPr>
        <p:spPr>
          <a:xfrm flipV="1">
            <a:off x="6097868" y="4903624"/>
            <a:ext cx="74" cy="40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025562" y="668154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Share, view, comment, like pictures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75897" y="342162"/>
            <a:ext cx="16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pictures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33378" y="1430090"/>
            <a:ext cx="118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Upload</a:t>
            </a:r>
          </a:p>
          <a:p>
            <a:r>
              <a:rPr lang="en-US" sz="2400" dirty="0"/>
              <a:t>pictures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97520" y="224416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203717" y="2920135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96420" y="4568120"/>
            <a:ext cx="1787555" cy="461665"/>
            <a:chOff x="4483561" y="803986"/>
            <a:chExt cx="1787555" cy="461665"/>
          </a:xfrm>
        </p:grpSpPr>
        <p:sp>
          <p:nvSpPr>
            <p:cNvPr id="171" name="TextBox 170"/>
            <p:cNvSpPr txBox="1"/>
            <p:nvPr/>
          </p:nvSpPr>
          <p:spPr>
            <a:xfrm>
              <a:off x="4634193" y="803986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6346" y="5179313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96" idx="0"/>
            <a:endCxn id="101" idx="4"/>
          </p:cNvCxnSpPr>
          <p:nvPr/>
        </p:nvCxnSpPr>
        <p:spPr>
          <a:xfrm flipV="1">
            <a:off x="6095999" y="2585277"/>
            <a:ext cx="1" cy="483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4161692" y="3901268"/>
            <a:ext cx="1337403" cy="563021"/>
            <a:chOff x="3349201" y="936447"/>
            <a:chExt cx="1337403" cy="563021"/>
          </a:xfrm>
        </p:grpSpPr>
        <p:sp>
          <p:nvSpPr>
            <p:cNvPr id="190" name="TextBox 189"/>
            <p:cNvSpPr txBox="1"/>
            <p:nvPr/>
          </p:nvSpPr>
          <p:spPr>
            <a:xfrm>
              <a:off x="3349201" y="103780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96" idx="4"/>
            <a:endCxn id="191" idx="7"/>
          </p:cNvCxnSpPr>
          <p:nvPr/>
        </p:nvCxnSpPr>
        <p:spPr>
          <a:xfrm flipH="1">
            <a:off x="5469360" y="3271945"/>
            <a:ext cx="626639" cy="659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697331" y="3895345"/>
            <a:ext cx="1197947" cy="580648"/>
            <a:chOff x="4483561" y="936447"/>
            <a:chExt cx="1197947" cy="580648"/>
          </a:xfrm>
        </p:grpSpPr>
        <p:sp>
          <p:nvSpPr>
            <p:cNvPr id="73" name="TextBox 72"/>
            <p:cNvSpPr txBox="1"/>
            <p:nvPr/>
          </p:nvSpPr>
          <p:spPr>
            <a:xfrm>
              <a:off x="4550108" y="105543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96" idx="4"/>
            <a:endCxn id="74" idx="1"/>
          </p:cNvCxnSpPr>
          <p:nvPr/>
        </p:nvCxnSpPr>
        <p:spPr>
          <a:xfrm>
            <a:off x="6095999" y="3271945"/>
            <a:ext cx="631067" cy="6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7"/>
            <a:endCxn id="74" idx="3"/>
          </p:cNvCxnSpPr>
          <p:nvPr/>
        </p:nvCxnSpPr>
        <p:spPr>
          <a:xfrm flipV="1">
            <a:off x="6169728" y="4068653"/>
            <a:ext cx="557338" cy="661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994477" y="3068902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783783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274661" y="166409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94478" y="2382234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48446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=""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4115765" y="381877"/>
            <a:ext cx="786786" cy="334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135805" y="392269"/>
            <a:ext cx="190120" cy="107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775011" y="392269"/>
            <a:ext cx="120455" cy="14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76240" y="1803817"/>
            <a:ext cx="426460" cy="1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2"/>
          </p:cNvCxnSpPr>
          <p:nvPr/>
        </p:nvCxnSpPr>
        <p:spPr>
          <a:xfrm>
            <a:off x="4115765" y="1374870"/>
            <a:ext cx="821435" cy="28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 flipH="1">
            <a:off x="5884720" y="1206399"/>
            <a:ext cx="10746" cy="541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8702148" y="3986737"/>
            <a:ext cx="1049080" cy="509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5"/>
          </p:cNvCxnSpPr>
          <p:nvPr/>
        </p:nvCxnSpPr>
        <p:spPr>
          <a:xfrm flipH="1" flipV="1">
            <a:off x="9894801" y="4640246"/>
            <a:ext cx="861390" cy="41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58546" y="532560"/>
            <a:ext cx="5247692" cy="673839"/>
            <a:chOff x="4052547" y="755965"/>
            <a:chExt cx="5247692" cy="673839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052547" y="755965"/>
              <a:ext cx="673839" cy="6738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2276446" cy="1212270"/>
            <a:chOff x="3069650" y="520057"/>
            <a:chExt cx="2276446" cy="1212270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14205" y="800436"/>
              <a:ext cx="931891" cy="9318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464777"/>
            <a:ext cx="1188915" cy="1135215"/>
            <a:chOff x="3675744" y="812375"/>
            <a:chExt cx="1188915" cy="1135215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06453" y="812375"/>
              <a:ext cx="397210" cy="39721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702700" y="1650425"/>
            <a:ext cx="1013601" cy="461665"/>
            <a:chOff x="4359409" y="695494"/>
            <a:chExt cx="1013601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359409" y="793120"/>
              <a:ext cx="364039" cy="3640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74383" y="2748517"/>
            <a:ext cx="1263744" cy="759010"/>
            <a:chOff x="3618362" y="781073"/>
            <a:chExt cx="1263744" cy="759010"/>
          </a:xfrm>
        </p:grpSpPr>
        <p:sp>
          <p:nvSpPr>
            <p:cNvPr id="168" name="TextBox 167"/>
            <p:cNvSpPr txBox="1"/>
            <p:nvPr/>
          </p:nvSpPr>
          <p:spPr>
            <a:xfrm>
              <a:off x="3618362" y="1078418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781073"/>
              <a:ext cx="358418" cy="35841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1493" y="4145784"/>
            <a:ext cx="1810137" cy="524197"/>
            <a:chOff x="4483561" y="615293"/>
            <a:chExt cx="1810137" cy="524197"/>
          </a:xfrm>
        </p:grpSpPr>
        <p:sp>
          <p:nvSpPr>
            <p:cNvPr id="171" name="TextBox 170"/>
            <p:cNvSpPr txBox="1"/>
            <p:nvPr/>
          </p:nvSpPr>
          <p:spPr>
            <a:xfrm>
              <a:off x="4656775" y="615293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5"/>
          </p:cNvCxnSpPr>
          <p:nvPr/>
        </p:nvCxnSpPr>
        <p:spPr>
          <a:xfrm flipH="1" flipV="1">
            <a:off x="6013427" y="2058778"/>
            <a:ext cx="978644" cy="74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648426" y="3813429"/>
            <a:ext cx="1332288" cy="617501"/>
            <a:chOff x="3603147" y="936447"/>
            <a:chExt cx="1332288" cy="617501"/>
          </a:xfrm>
        </p:grpSpPr>
        <p:sp>
          <p:nvSpPr>
            <p:cNvPr id="190" name="TextBox 189"/>
            <p:cNvSpPr txBox="1"/>
            <p:nvPr/>
          </p:nvSpPr>
          <p:spPr>
            <a:xfrm>
              <a:off x="3603147" y="109228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169" idx="5"/>
            <a:endCxn id="191" idx="1"/>
          </p:cNvCxnSpPr>
          <p:nvPr/>
        </p:nvCxnSpPr>
        <p:spPr>
          <a:xfrm>
            <a:off x="7245511" y="3054446"/>
            <a:ext cx="1313064" cy="788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626">
            <a:off x="7763773" y="2973993"/>
            <a:ext cx="2936346" cy="167887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643700" y="3264739"/>
            <a:ext cx="1334443" cy="461665"/>
            <a:chOff x="4483561" y="807137"/>
            <a:chExt cx="1334443" cy="461665"/>
          </a:xfrm>
        </p:grpSpPr>
        <p:sp>
          <p:nvSpPr>
            <p:cNvPr id="73" name="TextBox 72"/>
            <p:cNvSpPr txBox="1"/>
            <p:nvPr/>
          </p:nvSpPr>
          <p:spPr>
            <a:xfrm>
              <a:off x="4686604" y="80713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169" idx="5"/>
            <a:endCxn id="74" idx="2"/>
          </p:cNvCxnSpPr>
          <p:nvPr/>
        </p:nvCxnSpPr>
        <p:spPr>
          <a:xfrm>
            <a:off x="7245511" y="3054446"/>
            <a:ext cx="2398189" cy="441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0"/>
            <a:endCxn id="74" idx="4"/>
          </p:cNvCxnSpPr>
          <p:nvPr/>
        </p:nvCxnSpPr>
        <p:spPr>
          <a:xfrm flipH="1" flipV="1">
            <a:off x="9745222" y="3597092"/>
            <a:ext cx="77793" cy="869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72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7199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=""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=""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3743591" y="394188"/>
            <a:ext cx="1024326" cy="3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215830" y="451281"/>
            <a:ext cx="144693" cy="1137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683742" y="394186"/>
            <a:ext cx="249208" cy="318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87616" y="1762157"/>
            <a:ext cx="587080" cy="230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1"/>
          </p:cNvCxnSpPr>
          <p:nvPr/>
        </p:nvCxnSpPr>
        <p:spPr>
          <a:xfrm>
            <a:off x="3743591" y="1069351"/>
            <a:ext cx="1400452" cy="549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>
            <a:off x="5932950" y="1030330"/>
            <a:ext cx="43268" cy="8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856269" y="4205156"/>
            <a:ext cx="329317" cy="8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6"/>
          </p:cNvCxnSpPr>
          <p:nvPr/>
        </p:nvCxnSpPr>
        <p:spPr>
          <a:xfrm flipH="1" flipV="1">
            <a:off x="6569958" y="4444822"/>
            <a:ext cx="4186233" cy="6147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774306" y="583732"/>
            <a:ext cx="4930922" cy="461665"/>
            <a:chOff x="4369317" y="807137"/>
            <a:chExt cx="4930922" cy="461665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369317" y="936447"/>
              <a:ext cx="317288" cy="317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1828518" cy="830997"/>
            <a:chOff x="3069650" y="520057"/>
            <a:chExt cx="1828518" cy="830997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83561" y="936447"/>
              <a:ext cx="414607" cy="41460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588849"/>
            <a:ext cx="1188915" cy="1011143"/>
            <a:chOff x="3675744" y="936447"/>
            <a:chExt cx="1188915" cy="1011143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874696" y="1650425"/>
            <a:ext cx="889449" cy="461665"/>
            <a:chOff x="4483561" y="695494"/>
            <a:chExt cx="889449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939582" y="2774581"/>
            <a:ext cx="1466787" cy="461665"/>
            <a:chOff x="4483561" y="807137"/>
            <a:chExt cx="1466787" cy="461665"/>
          </a:xfrm>
        </p:grpSpPr>
        <p:sp>
          <p:nvSpPr>
            <p:cNvPr id="168" name="TextBox 167"/>
            <p:cNvSpPr txBox="1"/>
            <p:nvPr/>
          </p:nvSpPr>
          <p:spPr>
            <a:xfrm>
              <a:off x="4686604" y="807137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835591"/>
              <a:ext cx="303899" cy="3038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602480" y="4219662"/>
            <a:ext cx="1636923" cy="890624"/>
            <a:chOff x="3719127" y="689171"/>
            <a:chExt cx="1636923" cy="890624"/>
          </a:xfrm>
        </p:grpSpPr>
        <p:sp>
          <p:nvSpPr>
            <p:cNvPr id="171" name="TextBox 170"/>
            <p:cNvSpPr txBox="1"/>
            <p:nvPr/>
          </p:nvSpPr>
          <p:spPr>
            <a:xfrm>
              <a:off x="3719127" y="1118130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236285" y="689171"/>
              <a:ext cx="450320" cy="4503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4"/>
          </p:cNvCxnSpPr>
          <p:nvPr/>
        </p:nvCxnSpPr>
        <p:spPr>
          <a:xfrm flipH="1" flipV="1">
            <a:off x="5976218" y="2094421"/>
            <a:ext cx="1007869" cy="75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10010" y="3531919"/>
            <a:ext cx="2061768" cy="788746"/>
            <a:chOff x="3219310" y="654937"/>
            <a:chExt cx="2061768" cy="788746"/>
          </a:xfrm>
        </p:grpSpPr>
        <p:sp>
          <p:nvSpPr>
            <p:cNvPr id="190" name="TextBox 189"/>
            <p:cNvSpPr txBox="1"/>
            <p:nvPr/>
          </p:nvSpPr>
          <p:spPr>
            <a:xfrm>
              <a:off x="3219310" y="807137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92332" y="654937"/>
              <a:ext cx="788746" cy="7887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3" name="Straight Connector 192"/>
          <p:cNvCxnSpPr>
            <a:cxnSpLocks/>
            <a:stCxn id="169" idx="3"/>
            <a:endCxn id="191" idx="7"/>
          </p:cNvCxnSpPr>
          <p:nvPr/>
        </p:nvCxnSpPr>
        <p:spPr>
          <a:xfrm flipH="1">
            <a:off x="5856269" y="3062429"/>
            <a:ext cx="1127818" cy="58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801102" y="3591059"/>
            <a:ext cx="1574444" cy="486638"/>
            <a:chOff x="4243560" y="795347"/>
            <a:chExt cx="1574444" cy="486638"/>
          </a:xfrm>
        </p:grpSpPr>
        <p:sp>
          <p:nvSpPr>
            <p:cNvPr id="48" name="TextBox 47"/>
            <p:cNvSpPr txBox="1"/>
            <p:nvPr/>
          </p:nvSpPr>
          <p:spPr>
            <a:xfrm>
              <a:off x="4686604" y="79534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243560" y="801984"/>
              <a:ext cx="480001" cy="4800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/>
          <p:cNvCxnSpPr>
            <a:cxnSpLocks/>
            <a:stCxn id="169" idx="4"/>
            <a:endCxn id="49" idx="0"/>
          </p:cNvCxnSpPr>
          <p:nvPr/>
        </p:nvCxnSpPr>
        <p:spPr>
          <a:xfrm flipH="1">
            <a:off x="7041103" y="3106934"/>
            <a:ext cx="50429" cy="490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72" idx="7"/>
            <a:endCxn id="49" idx="4"/>
          </p:cNvCxnSpPr>
          <p:nvPr/>
        </p:nvCxnSpPr>
        <p:spPr>
          <a:xfrm flipV="1">
            <a:off x="6504010" y="4077697"/>
            <a:ext cx="537093" cy="207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1164">
            <a:off x="4804988" y="3194346"/>
            <a:ext cx="3230377" cy="17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What does it mean for my people?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Solutions Architect</a:t>
            </a:r>
          </a:p>
          <a:p>
            <a:r>
              <a:rPr lang="en-US" dirty="0" smtClean="0"/>
              <a:t>(Bit blueprint creator)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Architect</a:t>
            </a:r>
          </a:p>
          <a:p>
            <a:r>
              <a:rPr lang="en-US" dirty="0" smtClean="0"/>
              <a:t>(Stores bits, manages</a:t>
            </a:r>
          </a:p>
          <a:p>
            <a:r>
              <a:rPr lang="en-US" dirty="0" smtClean="0"/>
              <a:t>access)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Developer</a:t>
            </a:r>
          </a:p>
          <a:p>
            <a:r>
              <a:rPr lang="en-US" dirty="0" smtClean="0"/>
              <a:t>(Describes how to </a:t>
            </a:r>
          </a:p>
          <a:p>
            <a:r>
              <a:rPr lang="en-US" dirty="0" smtClean="0"/>
              <a:t>move bits)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Release Engineer</a:t>
            </a:r>
          </a:p>
          <a:p>
            <a:r>
              <a:rPr lang="en-US" dirty="0" smtClean="0"/>
              <a:t>(Moves bits)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Ops Engineer</a:t>
            </a:r>
          </a:p>
          <a:p>
            <a:r>
              <a:rPr lang="en-US" dirty="0" smtClean="0"/>
              <a:t>(Watches bits)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Security Engineer</a:t>
            </a:r>
          </a:p>
          <a:p>
            <a:r>
              <a:rPr lang="en-US" dirty="0" smtClean="0"/>
              <a:t>(Describes how bits are </a:t>
            </a:r>
          </a:p>
          <a:p>
            <a:r>
              <a:rPr lang="en-US" dirty="0" smtClean="0"/>
              <a:t>allowed to move)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Lead</a:t>
            </a:r>
          </a:p>
          <a:p>
            <a:r>
              <a:rPr lang="en-US" dirty="0" smtClean="0"/>
              <a:t>(Keeps bit machine</a:t>
            </a:r>
          </a:p>
          <a:p>
            <a:r>
              <a:rPr lang="en-US" dirty="0"/>
              <a:t>w</a:t>
            </a:r>
            <a:r>
              <a:rPr lang="en-US" dirty="0" smtClean="0"/>
              <a:t>ell-oiled)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</a:p>
          <a:p>
            <a:r>
              <a:rPr lang="en-US" dirty="0" smtClean="0"/>
              <a:t>(Fits bits on calendar)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owner</a:t>
            </a:r>
          </a:p>
          <a:p>
            <a:r>
              <a:rPr lang="en-US" dirty="0" smtClean="0"/>
              <a:t>(Talks to customer,</a:t>
            </a:r>
          </a:p>
          <a:p>
            <a:r>
              <a:rPr lang="en-US" dirty="0" smtClean="0"/>
              <a:t>attempts to talk to</a:t>
            </a:r>
          </a:p>
          <a:p>
            <a:r>
              <a:rPr lang="en-US" dirty="0" smtClean="0"/>
              <a:t>bit-team)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And how the communicate?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Solutions Architect</a:t>
            </a:r>
          </a:p>
          <a:p>
            <a:r>
              <a:rPr lang="en-US" dirty="0" smtClean="0"/>
              <a:t>(Bit blueprint creator)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Architect</a:t>
            </a:r>
          </a:p>
          <a:p>
            <a:r>
              <a:rPr lang="en-US" dirty="0" smtClean="0"/>
              <a:t>(Stores bits, manages</a:t>
            </a:r>
          </a:p>
          <a:p>
            <a:r>
              <a:rPr lang="en-US" dirty="0" smtClean="0"/>
              <a:t>access)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Developer</a:t>
            </a:r>
          </a:p>
          <a:p>
            <a:r>
              <a:rPr lang="en-US" dirty="0" smtClean="0"/>
              <a:t>(Describes how to </a:t>
            </a:r>
          </a:p>
          <a:p>
            <a:r>
              <a:rPr lang="en-US" dirty="0" smtClean="0"/>
              <a:t>move bits)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Release Engineer</a:t>
            </a:r>
          </a:p>
          <a:p>
            <a:r>
              <a:rPr lang="en-US" dirty="0" smtClean="0"/>
              <a:t>(Moves bits)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Ops Engineer</a:t>
            </a:r>
          </a:p>
          <a:p>
            <a:r>
              <a:rPr lang="en-US" dirty="0" smtClean="0"/>
              <a:t>(Watches bits)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Security Engineer</a:t>
            </a:r>
          </a:p>
          <a:p>
            <a:r>
              <a:rPr lang="en-US" dirty="0" smtClean="0"/>
              <a:t>(Describes how bits are </a:t>
            </a:r>
          </a:p>
          <a:p>
            <a:r>
              <a:rPr lang="en-US" dirty="0" smtClean="0"/>
              <a:t>allowed to move)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Lead</a:t>
            </a:r>
          </a:p>
          <a:p>
            <a:r>
              <a:rPr lang="en-US" dirty="0" smtClean="0"/>
              <a:t>(Keeps bit machine</a:t>
            </a:r>
          </a:p>
          <a:p>
            <a:r>
              <a:rPr lang="en-US" dirty="0"/>
              <a:t>w</a:t>
            </a:r>
            <a:r>
              <a:rPr lang="en-US" dirty="0" smtClean="0"/>
              <a:t>ell-oiled)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</a:p>
          <a:p>
            <a:r>
              <a:rPr lang="en-US" dirty="0" smtClean="0"/>
              <a:t>(Fits bits on calendar)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owner</a:t>
            </a:r>
          </a:p>
          <a:p>
            <a:r>
              <a:rPr lang="en-US" dirty="0" smtClean="0"/>
              <a:t>(Talks to customer,</a:t>
            </a:r>
          </a:p>
          <a:p>
            <a:r>
              <a:rPr lang="en-US" dirty="0" smtClean="0"/>
              <a:t>attempts to talk to</a:t>
            </a:r>
          </a:p>
          <a:p>
            <a:r>
              <a:rPr lang="en-US" dirty="0" smtClean="0"/>
              <a:t>bit-team)</a:t>
            </a:r>
            <a:endParaRPr lang="en-US" dirty="0"/>
          </a:p>
        </p:txBody>
      </p:sp>
      <p:cxnSp>
        <p:nvCxnSpPr>
          <p:cNvPr id="6" name="Straight Arrow Connector 5"/>
          <p:cNvCxnSpPr>
            <a:endCxn id="11" idx="1"/>
          </p:cNvCxnSpPr>
          <p:nvPr/>
        </p:nvCxnSpPr>
        <p:spPr>
          <a:xfrm flipV="1">
            <a:off x="2317687" y="2324477"/>
            <a:ext cx="1049856" cy="475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95905" y="2838827"/>
            <a:ext cx="1171638" cy="11335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548143" y="2958266"/>
            <a:ext cx="36213" cy="1014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7" idx="1"/>
          </p:cNvCxnSpPr>
          <p:nvPr/>
        </p:nvCxnSpPr>
        <p:spPr>
          <a:xfrm flipV="1">
            <a:off x="2317687" y="4486746"/>
            <a:ext cx="1049856" cy="3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</p:cNvCxnSpPr>
          <p:nvPr/>
        </p:nvCxnSpPr>
        <p:spPr>
          <a:xfrm flipH="1" flipV="1">
            <a:off x="2195905" y="1892174"/>
            <a:ext cx="3465879" cy="432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17687" y="2838827"/>
            <a:ext cx="3344097" cy="1371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2195905" y="2661719"/>
            <a:ext cx="3465879" cy="18250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1"/>
          </p:cNvCxnSpPr>
          <p:nvPr/>
        </p:nvCxnSpPr>
        <p:spPr>
          <a:xfrm flipH="1">
            <a:off x="2195905" y="2324477"/>
            <a:ext cx="5901454" cy="16479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17687" y="2508376"/>
            <a:ext cx="5848768" cy="15656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5" idx="1"/>
          </p:cNvCxnSpPr>
          <p:nvPr/>
        </p:nvCxnSpPr>
        <p:spPr>
          <a:xfrm>
            <a:off x="2195905" y="2109457"/>
            <a:ext cx="8015124" cy="913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466217" y="2830112"/>
            <a:ext cx="1666524" cy="114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285141" y="2982512"/>
            <a:ext cx="289911" cy="9419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7" idx="3"/>
          </p:cNvCxnSpPr>
          <p:nvPr/>
        </p:nvCxnSpPr>
        <p:spPr>
          <a:xfrm flipH="1">
            <a:off x="4421643" y="4470265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278595" y="3292090"/>
            <a:ext cx="963572" cy="878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3"/>
            <a:endCxn id="25" idx="1"/>
          </p:cNvCxnSpPr>
          <p:nvPr/>
        </p:nvCxnSpPr>
        <p:spPr>
          <a:xfrm>
            <a:off x="9151459" y="2324477"/>
            <a:ext cx="1059570" cy="698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833422" y="3148436"/>
            <a:ext cx="3377607" cy="1366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13" idx="2"/>
          </p:cNvCxnSpPr>
          <p:nvPr/>
        </p:nvCxnSpPr>
        <p:spPr>
          <a:xfrm flipV="1">
            <a:off x="6131334" y="2838827"/>
            <a:ext cx="57500" cy="10856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6721354" y="2067049"/>
            <a:ext cx="13760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909837" y="4514024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2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And what products do they support?</a:t>
            </a:r>
            <a:endParaRPr lang="en-US" b="1" dirty="0">
              <a:solidFill>
                <a:schemeClr val="accent4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0860" y="1539089"/>
            <a:ext cx="5575929" cy="1757587"/>
            <a:chOff x="1141805" y="1810127"/>
            <a:chExt cx="10123324" cy="31909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1810127"/>
              <a:ext cx="1054100" cy="1028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1810127"/>
              <a:ext cx="1054100" cy="1028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1784" y="1810127"/>
              <a:ext cx="1054100" cy="10287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3972396"/>
              <a:ext cx="1054100" cy="1028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3972396"/>
              <a:ext cx="1054100" cy="102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880" y="3972396"/>
              <a:ext cx="1054100" cy="10287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7359" y="1810127"/>
              <a:ext cx="1054100" cy="10287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6455" y="3972396"/>
              <a:ext cx="1054100" cy="1028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1029" y="2508376"/>
              <a:ext cx="1054100" cy="10287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endCxn id="11" idx="1"/>
            </p:cNvCxnSpPr>
            <p:nvPr/>
          </p:nvCxnSpPr>
          <p:spPr>
            <a:xfrm flipV="1">
              <a:off x="2317687" y="2324477"/>
              <a:ext cx="1049856" cy="475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195905" y="2838827"/>
              <a:ext cx="1171638" cy="11335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548143" y="2958266"/>
              <a:ext cx="36213" cy="10141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7" idx="1"/>
            </p:cNvCxnSpPr>
            <p:nvPr/>
          </p:nvCxnSpPr>
          <p:spPr>
            <a:xfrm flipV="1">
              <a:off x="2317687" y="4486746"/>
              <a:ext cx="1049856" cy="37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3" idx="1"/>
            </p:cNvCxnSpPr>
            <p:nvPr/>
          </p:nvCxnSpPr>
          <p:spPr>
            <a:xfrm flipH="1" flipV="1">
              <a:off x="2195905" y="1892174"/>
              <a:ext cx="3465879" cy="432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17687" y="2838827"/>
              <a:ext cx="3344097" cy="13710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195905" y="2661719"/>
              <a:ext cx="3465879" cy="18250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1" idx="1"/>
            </p:cNvCxnSpPr>
            <p:nvPr/>
          </p:nvCxnSpPr>
          <p:spPr>
            <a:xfrm flipH="1">
              <a:off x="2195905" y="2324477"/>
              <a:ext cx="5901454" cy="16479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317687" y="2508376"/>
              <a:ext cx="5848768" cy="15656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25" idx="1"/>
            </p:cNvCxnSpPr>
            <p:nvPr/>
          </p:nvCxnSpPr>
          <p:spPr>
            <a:xfrm>
              <a:off x="2195905" y="2109457"/>
              <a:ext cx="8015124" cy="9132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466217" y="2830112"/>
              <a:ext cx="1666524" cy="11422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285141" y="2982512"/>
              <a:ext cx="289911" cy="9419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17" idx="3"/>
            </p:cNvCxnSpPr>
            <p:nvPr/>
          </p:nvCxnSpPr>
          <p:spPr>
            <a:xfrm flipH="1">
              <a:off x="4421643" y="4470265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9278595" y="3292090"/>
              <a:ext cx="963572" cy="8787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1" idx="3"/>
              <a:endCxn id="25" idx="1"/>
            </p:cNvCxnSpPr>
            <p:nvPr/>
          </p:nvCxnSpPr>
          <p:spPr>
            <a:xfrm>
              <a:off x="9151459" y="2324477"/>
              <a:ext cx="1059570" cy="69824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6833422" y="3148436"/>
              <a:ext cx="3377607" cy="13669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13" idx="2"/>
            </p:cNvCxnSpPr>
            <p:nvPr/>
          </p:nvCxnSpPr>
          <p:spPr>
            <a:xfrm flipV="1">
              <a:off x="6131334" y="2838827"/>
              <a:ext cx="57500" cy="10856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6721354" y="2067049"/>
              <a:ext cx="13760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6909837" y="4514024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319094" y="446335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74036" y="375718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781555" y="3013372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iagonal Stripe 30"/>
          <p:cNvSpPr/>
          <p:nvPr/>
        </p:nvSpPr>
        <p:spPr>
          <a:xfrm>
            <a:off x="1629896" y="3883936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19319" y="2137118"/>
            <a:ext cx="1792586" cy="42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" idx="0"/>
          </p:cNvCxnSpPr>
          <p:nvPr/>
        </p:nvCxnSpPr>
        <p:spPr>
          <a:xfrm>
            <a:off x="3567525" y="3522617"/>
            <a:ext cx="231629" cy="9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1" idx="3"/>
          </p:cNvCxnSpPr>
          <p:nvPr/>
        </p:nvCxnSpPr>
        <p:spPr>
          <a:xfrm>
            <a:off x="2261580" y="3324853"/>
            <a:ext cx="54116" cy="55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9" idx="2"/>
          </p:cNvCxnSpPr>
          <p:nvPr/>
        </p:nvCxnSpPr>
        <p:spPr>
          <a:xfrm>
            <a:off x="5129540" y="3177513"/>
            <a:ext cx="652015" cy="29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49081" y="3367275"/>
            <a:ext cx="2515932" cy="176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7047" y="2483280"/>
            <a:ext cx="4585507" cy="158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278604" y="1966818"/>
            <a:ext cx="4737655" cy="10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Is this customer-centric?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5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Product Teams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057683" y="375718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791287" y="445718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048224" y="2098258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7" y="1520821"/>
            <a:ext cx="473708" cy="4622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7" y="2310492"/>
            <a:ext cx="473708" cy="4622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94" y="3108035"/>
            <a:ext cx="473708" cy="4622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83" y="2875470"/>
            <a:ext cx="473708" cy="46229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8" y="2079346"/>
            <a:ext cx="473708" cy="46229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75" y="1350512"/>
            <a:ext cx="473708" cy="462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39" y="1717446"/>
            <a:ext cx="473708" cy="4622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69" y="2507117"/>
            <a:ext cx="473708" cy="46229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6" y="3304660"/>
            <a:ext cx="473708" cy="4622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685" y="3072095"/>
            <a:ext cx="473708" cy="46229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60" y="2275971"/>
            <a:ext cx="473708" cy="4622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077" y="1547137"/>
            <a:ext cx="473708" cy="46229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19" y="1635021"/>
            <a:ext cx="473708" cy="46229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49" y="2424692"/>
            <a:ext cx="473708" cy="46229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276" y="3222235"/>
            <a:ext cx="473708" cy="46229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65" y="2989670"/>
            <a:ext cx="473708" cy="46229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840" y="2193546"/>
            <a:ext cx="473708" cy="46229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257" y="1464712"/>
            <a:ext cx="473708" cy="46229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25" y="3370865"/>
            <a:ext cx="473708" cy="4622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5" y="4160536"/>
            <a:ext cx="473708" cy="4622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2" y="4958079"/>
            <a:ext cx="473708" cy="46229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71" y="4725514"/>
            <a:ext cx="473708" cy="46229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46" y="3929390"/>
            <a:ext cx="473708" cy="46229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63" y="3200556"/>
            <a:ext cx="473708" cy="46229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57" y="4016940"/>
            <a:ext cx="473708" cy="4622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187" y="4806611"/>
            <a:ext cx="473708" cy="4622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814" y="5604154"/>
            <a:ext cx="473708" cy="4622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403" y="5371589"/>
            <a:ext cx="473708" cy="4622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78" y="4575465"/>
            <a:ext cx="473708" cy="46229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795" y="3846631"/>
            <a:ext cx="473708" cy="462293"/>
          </a:xfrm>
          <a:prstGeom prst="rect">
            <a:avLst/>
          </a:prstGeom>
        </p:spPr>
      </p:pic>
      <p:sp>
        <p:nvSpPr>
          <p:cNvPr id="92" name="Diagonal Stripe 91"/>
          <p:cNvSpPr/>
          <p:nvPr/>
        </p:nvSpPr>
        <p:spPr>
          <a:xfrm>
            <a:off x="1238752" y="2046569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833" y="1707009"/>
            <a:ext cx="473708" cy="46229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563" y="2496680"/>
            <a:ext cx="473708" cy="46229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90" y="3294223"/>
            <a:ext cx="473708" cy="46229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79" y="3061658"/>
            <a:ext cx="473708" cy="46229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54" y="2265534"/>
            <a:ext cx="473708" cy="46229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1" y="1536700"/>
            <a:ext cx="473708" cy="4622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90" y="3970968"/>
            <a:ext cx="473708" cy="4622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20" y="4760639"/>
            <a:ext cx="473708" cy="46229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847" y="5558182"/>
            <a:ext cx="473708" cy="4622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36" y="5325617"/>
            <a:ext cx="473708" cy="4622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411" y="4529493"/>
            <a:ext cx="473708" cy="46229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828" y="3800659"/>
            <a:ext cx="473708" cy="462293"/>
          </a:xfrm>
          <a:prstGeom prst="rect">
            <a:avLst/>
          </a:prstGeom>
        </p:spPr>
      </p:pic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123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More customer-centric, means </a:t>
            </a:r>
            <a:r>
              <a:rPr lang="en-US" dirty="0" smtClean="0">
                <a:sym typeface="Wingdings"/>
              </a:rPr>
              <a:t>’</a:t>
            </a:r>
            <a:r>
              <a:rPr lang="en-US" dirty="0" err="1" smtClean="0">
                <a:sym typeface="Wingdings"/>
              </a:rPr>
              <a:t>er</a:t>
            </a:r>
            <a:r>
              <a:rPr lang="en-US" dirty="0" smtClean="0">
                <a:sym typeface="Wingdings"/>
              </a:rPr>
              <a:t> customers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Don</a:t>
            </a:r>
            <a:r>
              <a:rPr lang="mr-IN" b="1" dirty="0" smtClean="0">
                <a:solidFill>
                  <a:schemeClr val="accent4"/>
                </a:solidFill>
              </a:rPr>
              <a:t>’</a:t>
            </a:r>
            <a:r>
              <a:rPr lang="en-US" b="1" dirty="0" smtClean="0">
                <a:solidFill>
                  <a:schemeClr val="accent4"/>
                </a:solidFill>
              </a:rPr>
              <a:t>t fire your way to innovation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/>
          </a:bodyPr>
          <a:lstStyle/>
          <a:p>
            <a:r>
              <a:rPr lang="en-US" dirty="0" smtClean="0"/>
              <a:t>Instead, seek to merge skill with responsibility</a:t>
            </a:r>
          </a:p>
          <a:p>
            <a:r>
              <a:rPr lang="en-US" dirty="0" smtClean="0"/>
              <a:t>Your people, instead of being glorified bit managers, can do what they are good at </a:t>
            </a:r>
            <a:r>
              <a:rPr lang="mr-IN" dirty="0" smtClean="0"/>
              <a:t>–</a:t>
            </a:r>
            <a:r>
              <a:rPr lang="en-US" dirty="0" smtClean="0"/>
              <a:t> injecting creativity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 rot="1895605">
            <a:off x="2589291" y="4255130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8809481">
            <a:off x="5546045" y="4230352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07398" y="5178582"/>
            <a:ext cx="986828" cy="371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Skill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418554" y="5178582"/>
            <a:ext cx="155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Responsibility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5400000">
            <a:off x="4692804" y="3604793"/>
            <a:ext cx="1582848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16939" y="3208059"/>
            <a:ext cx="541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</a:t>
            </a:r>
            <a:r>
              <a:rPr lang="en-US" baseline="300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8050" y="5757902"/>
            <a:ext cx="6981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what people are still better at than </a:t>
            </a:r>
            <a:r>
              <a:rPr lang="en-US" smtClean="0"/>
              <a:t>computers, for </a:t>
            </a:r>
            <a:r>
              <a:rPr lang="en-US" dirty="0"/>
              <a:t>the time being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47602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what about governance? 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“We standardized on Java!”</a:t>
            </a:r>
          </a:p>
          <a:p>
            <a:r>
              <a:rPr lang="en-US" dirty="0" smtClean="0"/>
              <a:t>“We only run [insert OS here]!”</a:t>
            </a:r>
          </a:p>
          <a:p>
            <a:r>
              <a:rPr lang="en-US" dirty="0" smtClean="0"/>
              <a:t>“We only use [insert framework here]!”</a:t>
            </a:r>
          </a:p>
          <a:p>
            <a:endParaRPr lang="en-US" dirty="0"/>
          </a:p>
          <a:p>
            <a:r>
              <a:rPr lang="en-US" dirty="0" smtClean="0"/>
              <a:t>The above are the result of trying to solve the Principal-agent problem: </a:t>
            </a:r>
            <a:r>
              <a:rPr lang="en-US" dirty="0"/>
              <a:t>“the agent knows some things that the principal does not, and it is too costly for the principal to monitor every action that the agent </a:t>
            </a:r>
            <a:r>
              <a:rPr lang="en-US" dirty="0" smtClean="0"/>
              <a:t>take” (“</a:t>
            </a:r>
            <a:r>
              <a:rPr lang="en-US" dirty="0"/>
              <a:t>Misbehaving: The Making of Behavioral Economics</a:t>
            </a:r>
            <a:r>
              <a:rPr lang="en-US" dirty="0" smtClean="0"/>
              <a:t>.”)</a:t>
            </a:r>
          </a:p>
          <a:p>
            <a:r>
              <a:rPr lang="en-US" dirty="0" smtClean="0"/>
              <a:t>So instead of monitoring every action, the principal (IT Governance) reduces the jurisdiction(?), and thus cost, to govern.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1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dark underbelly of limiting choice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 smtClean="0"/>
              <a:t>By being prescriptive about standards, you’ve succeeded in reducing the governance cost</a:t>
            </a:r>
          </a:p>
          <a:p>
            <a:r>
              <a:rPr lang="en-US" dirty="0" smtClean="0"/>
              <a:t>(Applause!)</a:t>
            </a:r>
          </a:p>
          <a:p>
            <a:r>
              <a:rPr lang="en-US" dirty="0" smtClean="0"/>
              <a:t>But you’ve prohibitively raised the cost of experimentation.</a:t>
            </a:r>
          </a:p>
          <a:p>
            <a:r>
              <a:rPr lang="en-US" dirty="0" smtClean="0"/>
              <a:t>Your talented high-dollar developers can only use the hammer you’ve provided.</a:t>
            </a:r>
          </a:p>
          <a:p>
            <a:r>
              <a:rPr lang="en-US" dirty="0" smtClean="0"/>
              <a:t>(Insert Hammer/Nail)</a:t>
            </a:r>
          </a:p>
          <a:p>
            <a:r>
              <a:rPr lang="en-US" dirty="0" smtClean="0"/>
              <a:t>Don’t be surprised if your talent leaves</a:t>
            </a:r>
          </a:p>
          <a:p>
            <a:r>
              <a:rPr lang="en-US" dirty="0"/>
              <a:t>O</a:t>
            </a:r>
            <a:r>
              <a:rPr lang="en-US" dirty="0" smtClean="0"/>
              <a:t>r worse, you talent only starts to see nails.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you are proposing the wild west, except with modern weapons?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7862180" cy="4351338"/>
          </a:xfrm>
        </p:spPr>
        <p:txBody>
          <a:bodyPr/>
          <a:lstStyle/>
          <a:p>
            <a:r>
              <a:rPr lang="en-US" dirty="0" smtClean="0"/>
              <a:t>No.</a:t>
            </a:r>
          </a:p>
          <a:p>
            <a:r>
              <a:rPr lang="en-US" dirty="0" smtClean="0"/>
              <a:t>With evolutionary architectures, strict data access policies, serverless technologies, and infrastructure-as-code, you can simultaneously allow variation and have cheaper, more reliable IT governance that you ever imagined possible.</a:t>
            </a:r>
          </a:p>
          <a:p>
            <a:r>
              <a:rPr lang="en-US" dirty="0" smtClean="0"/>
              <a:t>The tools aren't here yet, but they’re coming quick.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380" y="2523607"/>
            <a:ext cx="3159816" cy="21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Adoption Paths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825625"/>
            <a:ext cx="10795503" cy="4351338"/>
          </a:xfrm>
        </p:spPr>
        <p:txBody>
          <a:bodyPr/>
          <a:lstStyle/>
          <a:p>
            <a:r>
              <a:rPr lang="en-US" dirty="0" smtClean="0"/>
              <a:t>Build vs Buy equation begins to change</a:t>
            </a:r>
          </a:p>
          <a:p>
            <a:pPr lvl="1"/>
            <a:r>
              <a:rPr lang="en-US" dirty="0" smtClean="0"/>
              <a:t>If you have </a:t>
            </a:r>
            <a:r>
              <a:rPr lang="en-US" dirty="0" smtClean="0"/>
              <a:t>to customize </a:t>
            </a:r>
            <a:r>
              <a:rPr lang="en-US" dirty="0" smtClean="0"/>
              <a:t>*anything*, you may want to build</a:t>
            </a:r>
          </a:p>
          <a:p>
            <a:r>
              <a:rPr lang="en-US" dirty="0" smtClean="0"/>
              <a:t>Come back to activation energy</a:t>
            </a:r>
          </a:p>
          <a:p>
            <a:pPr lvl="1"/>
            <a:r>
              <a:rPr lang="en-US" dirty="0" smtClean="0"/>
              <a:t>Experiment with internal tools</a:t>
            </a:r>
          </a:p>
          <a:p>
            <a:pPr lvl="1"/>
            <a:r>
              <a:rPr lang="en-US" dirty="0" smtClean="0"/>
              <a:t>Greenfield “Shining City on the Hill” model</a:t>
            </a:r>
          </a:p>
          <a:p>
            <a:pPr lvl="1"/>
            <a:r>
              <a:rPr lang="en-US" dirty="0" smtClean="0"/>
              <a:t>Skunkworks</a:t>
            </a:r>
          </a:p>
          <a:p>
            <a:pPr lvl="1"/>
            <a:r>
              <a:rPr lang="en-US" dirty="0" smtClean="0"/>
              <a:t>Others?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6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835" r="804" b="25366"/>
          <a:stretch/>
        </p:blipFill>
        <p:spPr>
          <a:xfrm>
            <a:off x="0" y="0"/>
            <a:ext cx="12192000" cy="6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b="5005"/>
          <a:stretch/>
        </p:blipFill>
        <p:spPr>
          <a:xfrm>
            <a:off x="799032" y="-1"/>
            <a:ext cx="11167912" cy="61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1273</Words>
  <Application>Microsoft Macintosh PowerPoint</Application>
  <PresentationFormat>Widescreen</PresentationFormat>
  <Paragraphs>275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Lucida Handwriting</vt:lpstr>
      <vt:lpstr>Mangal</vt:lpstr>
      <vt:lpstr>Wingdings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How much time does IT spend on solving business problems?</vt:lpstr>
      <vt:lpstr>PowerPoint Presentation</vt:lpstr>
      <vt:lpstr>We have nothing new to offer here</vt:lpstr>
      <vt:lpstr>PowerPoint Presentation</vt:lpstr>
      <vt:lpstr>PowerPoint Presentation</vt:lpstr>
      <vt:lpstr>If it’s understood, why are so few doing it?</vt:lpstr>
      <vt:lpstr>PowerPoint Presentation</vt:lpstr>
      <vt:lpstr>PowerPoint Presentation</vt:lpstr>
      <vt:lpstr>PowerPoint Presentation</vt:lpstr>
      <vt:lpstr>What is serverless</vt:lpstr>
      <vt:lpstr>Benefits of serverless</vt:lpstr>
      <vt:lpstr>Serverless as catalyst</vt:lpstr>
      <vt:lpstr>Serverless as Trojan horse</vt:lpstr>
      <vt:lpstr>Who should do it</vt:lpstr>
      <vt:lpstr>How to try it</vt:lpstr>
      <vt:lpstr>Challenges to implement</vt:lpstr>
      <vt:lpstr>GameStop story</vt:lpstr>
      <vt:lpstr>Where it’s already started</vt:lpstr>
      <vt:lpstr>PowerPoint Presentation</vt:lpstr>
      <vt:lpstr>PowerPoint Presentation</vt:lpstr>
      <vt:lpstr>PowerPoint Presentation</vt:lpstr>
      <vt:lpstr>What does it mean for my people?</vt:lpstr>
      <vt:lpstr>And how the communicate?</vt:lpstr>
      <vt:lpstr>And what products do they support?</vt:lpstr>
      <vt:lpstr>Product Teams</vt:lpstr>
      <vt:lpstr>Don’t fire your way to innovation</vt:lpstr>
      <vt:lpstr>But what about governance? </vt:lpstr>
      <vt:lpstr>The dark underbelly of limiting choice</vt:lpstr>
      <vt:lpstr>So you are proposing the wild west, except with modern weapons?</vt:lpstr>
      <vt:lpstr>Adoption Paths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Warner, Jack</cp:lastModifiedBy>
  <cp:revision>210</cp:revision>
  <dcterms:created xsi:type="dcterms:W3CDTF">2017-02-16T16:12:13Z</dcterms:created>
  <dcterms:modified xsi:type="dcterms:W3CDTF">2017-03-03T22:36:26Z</dcterms:modified>
</cp:coreProperties>
</file>